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defaultTextStyle>
    <a:defPPr>
      <a:defRPr lang="ru-M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gif>
</file>

<file path=ppt/media/image17.png>
</file>

<file path=ppt/media/image18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93B13-1F96-4901-AD5E-E99F82012B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M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4F9EB7-AB81-43EC-A39C-27675CBAB5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M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994B5-0B86-457D-B18D-E868AB0A9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23B0-A0D2-405D-82D9-DD8651CEBDD8}" type="datetimeFigureOut">
              <a:rPr lang="ru-MD" smtClean="0"/>
              <a:t>04.04.2021</a:t>
            </a:fld>
            <a:endParaRPr lang="ru-M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C5AE90-B2A7-4D36-9B77-06948DCEB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M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70F9D-FF33-4C33-A3B6-8CEBD9FEC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30992-3010-4E7F-A26E-21ACA99ED43D}" type="slidenum">
              <a:rPr lang="ru-MD" smtClean="0"/>
              <a:t>‹#›</a:t>
            </a:fld>
            <a:endParaRPr lang="ru-MD"/>
          </a:p>
        </p:txBody>
      </p:sp>
    </p:spTree>
    <p:extLst>
      <p:ext uri="{BB962C8B-B14F-4D97-AF65-F5344CB8AC3E}">
        <p14:creationId xmlns:p14="http://schemas.microsoft.com/office/powerpoint/2010/main" val="1618506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E6567-CB55-4813-B08A-3F1E3F9A2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M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7A7DF8-A334-413B-A788-2F9CDB8CC3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M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22A9E7-D5BD-4130-B9AE-CFE4D6605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23B0-A0D2-405D-82D9-DD8651CEBDD8}" type="datetimeFigureOut">
              <a:rPr lang="ru-MD" smtClean="0"/>
              <a:t>04.04.2021</a:t>
            </a:fld>
            <a:endParaRPr lang="ru-M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95AC75-D219-4243-A7E8-B55F44AEF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M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B6E68B-8826-4F92-BB24-E3A10FC17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30992-3010-4E7F-A26E-21ACA99ED43D}" type="slidenum">
              <a:rPr lang="ru-MD" smtClean="0"/>
              <a:t>‹#›</a:t>
            </a:fld>
            <a:endParaRPr lang="ru-MD"/>
          </a:p>
        </p:txBody>
      </p:sp>
    </p:spTree>
    <p:extLst>
      <p:ext uri="{BB962C8B-B14F-4D97-AF65-F5344CB8AC3E}">
        <p14:creationId xmlns:p14="http://schemas.microsoft.com/office/powerpoint/2010/main" val="292366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AA6940-9990-443F-B549-E05526C962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M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3144B7-53CB-4B20-A56E-C8C3B708F6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M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572674-E5C3-4E57-9544-A67AF00BE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23B0-A0D2-405D-82D9-DD8651CEBDD8}" type="datetimeFigureOut">
              <a:rPr lang="ru-MD" smtClean="0"/>
              <a:t>04.04.2021</a:t>
            </a:fld>
            <a:endParaRPr lang="ru-M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9942BC-C0D0-424E-AA4D-6E61B2017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M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A3A83-90F6-428D-B7CE-30F5CD642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30992-3010-4E7F-A26E-21ACA99ED43D}" type="slidenum">
              <a:rPr lang="ru-MD" smtClean="0"/>
              <a:t>‹#›</a:t>
            </a:fld>
            <a:endParaRPr lang="ru-MD"/>
          </a:p>
        </p:txBody>
      </p:sp>
    </p:spTree>
    <p:extLst>
      <p:ext uri="{BB962C8B-B14F-4D97-AF65-F5344CB8AC3E}">
        <p14:creationId xmlns:p14="http://schemas.microsoft.com/office/powerpoint/2010/main" val="3167410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47363-20F0-4CF2-9247-279F81229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M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9B6293-7F8C-47E9-8711-D6C62DAEA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M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B92875-7DC5-494C-AE3A-1B901F079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23B0-A0D2-405D-82D9-DD8651CEBDD8}" type="datetimeFigureOut">
              <a:rPr lang="ru-MD" smtClean="0"/>
              <a:t>04.04.2021</a:t>
            </a:fld>
            <a:endParaRPr lang="ru-M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1C6559-CB50-4D58-BF58-CA4505111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M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618C0B-B5AE-4FFF-9212-D3463F8B5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30992-3010-4E7F-A26E-21ACA99ED43D}" type="slidenum">
              <a:rPr lang="ru-MD" smtClean="0"/>
              <a:t>‹#›</a:t>
            </a:fld>
            <a:endParaRPr lang="ru-MD"/>
          </a:p>
        </p:txBody>
      </p:sp>
    </p:spTree>
    <p:extLst>
      <p:ext uri="{BB962C8B-B14F-4D97-AF65-F5344CB8AC3E}">
        <p14:creationId xmlns:p14="http://schemas.microsoft.com/office/powerpoint/2010/main" val="3383851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91EDB-9192-4CEC-82D4-B8A647851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M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302E86-A29F-4B73-ABCA-290FF5B39B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93E2F5-02C0-4FC3-B401-9B9E44F0F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23B0-A0D2-405D-82D9-DD8651CEBDD8}" type="datetimeFigureOut">
              <a:rPr lang="ru-MD" smtClean="0"/>
              <a:t>04.04.2021</a:t>
            </a:fld>
            <a:endParaRPr lang="ru-M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87E639-3370-45C9-9A67-AEB4CBFAC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M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0C8720-FDD5-4358-B4E3-C69309783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30992-3010-4E7F-A26E-21ACA99ED43D}" type="slidenum">
              <a:rPr lang="ru-MD" smtClean="0"/>
              <a:t>‹#›</a:t>
            </a:fld>
            <a:endParaRPr lang="ru-MD"/>
          </a:p>
        </p:txBody>
      </p:sp>
    </p:spTree>
    <p:extLst>
      <p:ext uri="{BB962C8B-B14F-4D97-AF65-F5344CB8AC3E}">
        <p14:creationId xmlns:p14="http://schemas.microsoft.com/office/powerpoint/2010/main" val="1155388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BC1B0-1C55-4C82-8886-BC771769A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M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AC903-7DBC-44D9-9B78-FCBE6CF386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M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7621B9-C4C0-4DDB-82DC-0868025CB7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M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4D824E-A754-4CBC-BBE2-2F2E36B3C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23B0-A0D2-405D-82D9-DD8651CEBDD8}" type="datetimeFigureOut">
              <a:rPr lang="ru-MD" smtClean="0"/>
              <a:t>04.04.2021</a:t>
            </a:fld>
            <a:endParaRPr lang="ru-M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E614E0-FBBD-46A9-A427-1913E9B98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M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152A70-AC67-492E-8E1E-B05987B8A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30992-3010-4E7F-A26E-21ACA99ED43D}" type="slidenum">
              <a:rPr lang="ru-MD" smtClean="0"/>
              <a:t>‹#›</a:t>
            </a:fld>
            <a:endParaRPr lang="ru-MD"/>
          </a:p>
        </p:txBody>
      </p:sp>
    </p:spTree>
    <p:extLst>
      <p:ext uri="{BB962C8B-B14F-4D97-AF65-F5344CB8AC3E}">
        <p14:creationId xmlns:p14="http://schemas.microsoft.com/office/powerpoint/2010/main" val="3309180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25ACE-FFA3-47CD-A6F3-11ACA886B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M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45616-A357-47E7-8C14-D272B79C2D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5ED04-A883-41D5-9BAF-1DBD57C5DB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M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4D607E-07F7-4005-89A4-EF5E0AA3FD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4B562A-5E19-4C2B-BF06-6766BED6FA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M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4AE28E-7AC6-4086-B41E-30EBA5570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23B0-A0D2-405D-82D9-DD8651CEBDD8}" type="datetimeFigureOut">
              <a:rPr lang="ru-MD" smtClean="0"/>
              <a:t>04.04.2021</a:t>
            </a:fld>
            <a:endParaRPr lang="ru-M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918E11-B0AC-429B-8A80-A0FBEE509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M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3862E4-0EB0-442F-9424-560258B95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30992-3010-4E7F-A26E-21ACA99ED43D}" type="slidenum">
              <a:rPr lang="ru-MD" smtClean="0"/>
              <a:t>‹#›</a:t>
            </a:fld>
            <a:endParaRPr lang="ru-MD"/>
          </a:p>
        </p:txBody>
      </p:sp>
    </p:spTree>
    <p:extLst>
      <p:ext uri="{BB962C8B-B14F-4D97-AF65-F5344CB8AC3E}">
        <p14:creationId xmlns:p14="http://schemas.microsoft.com/office/powerpoint/2010/main" val="2515952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F365F-ED33-470A-A2A3-A62E2FF1E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M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EE64DA-B41B-47C6-BCAF-7765E634D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23B0-A0D2-405D-82D9-DD8651CEBDD8}" type="datetimeFigureOut">
              <a:rPr lang="ru-MD" smtClean="0"/>
              <a:t>04.04.2021</a:t>
            </a:fld>
            <a:endParaRPr lang="ru-M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BECFA-C2E0-4C50-8B4D-5CA8C803A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M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FE7DBE-5D32-4650-BE52-A40DC671A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30992-3010-4E7F-A26E-21ACA99ED43D}" type="slidenum">
              <a:rPr lang="ru-MD" smtClean="0"/>
              <a:t>‹#›</a:t>
            </a:fld>
            <a:endParaRPr lang="ru-MD"/>
          </a:p>
        </p:txBody>
      </p:sp>
    </p:spTree>
    <p:extLst>
      <p:ext uri="{BB962C8B-B14F-4D97-AF65-F5344CB8AC3E}">
        <p14:creationId xmlns:p14="http://schemas.microsoft.com/office/powerpoint/2010/main" val="2926512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B37899-2CAA-4B0F-8133-5033BE094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23B0-A0D2-405D-82D9-DD8651CEBDD8}" type="datetimeFigureOut">
              <a:rPr lang="ru-MD" smtClean="0"/>
              <a:t>04.04.2021</a:t>
            </a:fld>
            <a:endParaRPr lang="ru-M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C07C1C-2E24-489C-A56F-87A26707A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M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7FC961-4147-4DE2-A932-CF9BD9A0B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30992-3010-4E7F-A26E-21ACA99ED43D}" type="slidenum">
              <a:rPr lang="ru-MD" smtClean="0"/>
              <a:t>‹#›</a:t>
            </a:fld>
            <a:endParaRPr lang="ru-MD"/>
          </a:p>
        </p:txBody>
      </p:sp>
    </p:spTree>
    <p:extLst>
      <p:ext uri="{BB962C8B-B14F-4D97-AF65-F5344CB8AC3E}">
        <p14:creationId xmlns:p14="http://schemas.microsoft.com/office/powerpoint/2010/main" val="306499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1DE08-7442-42F6-A636-25BC76EB0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M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28D87-C456-498C-B343-85FDB2539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M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9B9958-95F0-4F9E-9D57-7C3EA1A2C0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B9EE2B-91FF-4DE0-9B25-3D68F9E86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23B0-A0D2-405D-82D9-DD8651CEBDD8}" type="datetimeFigureOut">
              <a:rPr lang="ru-MD" smtClean="0"/>
              <a:t>04.04.2021</a:t>
            </a:fld>
            <a:endParaRPr lang="ru-M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48843-7213-4368-907F-7B05A0777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M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317D20-1F99-4CE8-9CC7-A1E42F747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30992-3010-4E7F-A26E-21ACA99ED43D}" type="slidenum">
              <a:rPr lang="ru-MD" smtClean="0"/>
              <a:t>‹#›</a:t>
            </a:fld>
            <a:endParaRPr lang="ru-MD"/>
          </a:p>
        </p:txBody>
      </p:sp>
    </p:spTree>
    <p:extLst>
      <p:ext uri="{BB962C8B-B14F-4D97-AF65-F5344CB8AC3E}">
        <p14:creationId xmlns:p14="http://schemas.microsoft.com/office/powerpoint/2010/main" val="2587109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CAF71-CB51-4873-91E4-CE4ED652F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M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07F673-3142-41A7-AF08-8E4CC022FB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M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B302C5-A16B-4D87-AD23-19C768D986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1760DE-C3E3-49BC-85A0-DA3649A21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23B0-A0D2-405D-82D9-DD8651CEBDD8}" type="datetimeFigureOut">
              <a:rPr lang="ru-MD" smtClean="0"/>
              <a:t>04.04.2021</a:t>
            </a:fld>
            <a:endParaRPr lang="ru-M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826723-BAA6-457D-AD1C-2F63C3444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M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EDE3FC-DAA6-4F76-980B-7B13A0ED3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30992-3010-4E7F-A26E-21ACA99ED43D}" type="slidenum">
              <a:rPr lang="ru-MD" smtClean="0"/>
              <a:t>‹#›</a:t>
            </a:fld>
            <a:endParaRPr lang="ru-MD"/>
          </a:p>
        </p:txBody>
      </p:sp>
    </p:spTree>
    <p:extLst>
      <p:ext uri="{BB962C8B-B14F-4D97-AF65-F5344CB8AC3E}">
        <p14:creationId xmlns:p14="http://schemas.microsoft.com/office/powerpoint/2010/main" val="1166067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31DFCB-D1E1-456F-8712-8EFB3FBF1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M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5D0559-903E-4A39-9237-4CB79F019D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M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6F42EF-37AB-4F31-8933-C720C2D53C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D823B0-A0D2-405D-82D9-DD8651CEBDD8}" type="datetimeFigureOut">
              <a:rPr lang="ru-MD" smtClean="0"/>
              <a:t>04.04.2021</a:t>
            </a:fld>
            <a:endParaRPr lang="ru-M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4C45C-ED71-45BA-AF77-1E49364167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M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F4EEF-0313-421E-8C45-7E94AEF71F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30992-3010-4E7F-A26E-21ACA99ED43D}" type="slidenum">
              <a:rPr lang="ru-MD" smtClean="0"/>
              <a:t>‹#›</a:t>
            </a:fld>
            <a:endParaRPr lang="ru-MD"/>
          </a:p>
        </p:txBody>
      </p:sp>
    </p:spTree>
    <p:extLst>
      <p:ext uri="{BB962C8B-B14F-4D97-AF65-F5344CB8AC3E}">
        <p14:creationId xmlns:p14="http://schemas.microsoft.com/office/powerpoint/2010/main" val="3908923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M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u.wikipedia.org/wiki/Model-View-Controller" TargetMode="External"/><Relationship Id="rId4" Type="http://schemas.openxmlformats.org/officeDocument/2006/relationships/image" Target="../media/image3.sv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944040-F874-4AB9-8468-4BFB22FD5D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CD475A-85BF-4E5F-84BF-D9FFE89EA2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16016" y="1390395"/>
            <a:ext cx="6671388" cy="2038606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 Elements </a:t>
            </a:r>
            <a:r>
              <a:rPr lang="ru-MD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 </a:t>
            </a:r>
            <a:r>
              <a:rPr lang="en-US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Lazy-Loading </a:t>
            </a:r>
            <a:r>
              <a:rPr lang="ru-MD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парадигме </a:t>
            </a:r>
            <a:r>
              <a:rPr lang="en-US" sz="4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SSR</a:t>
            </a:r>
            <a:endParaRPr lang="ru-MD" sz="4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2843B7-B837-4186-85AC-A1866A2A7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16016" y="4163588"/>
            <a:ext cx="4189989" cy="1133272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Выполнил: Рошка Юрий</a:t>
            </a:r>
          </a:p>
          <a:p>
            <a:pPr algn="l">
              <a:lnSpc>
                <a:spcPct val="100000"/>
              </a:lnSpc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Группа: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AW2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9D02717-ED33-4A82-B509-A9885EE825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14538" y="1000082"/>
            <a:ext cx="3562191" cy="3562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770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C8D7C6F-BC79-4E52-85A3-2BE2879215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2E89BE-D378-4363-B756-57F5D7D6F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Lazy Loading</a:t>
            </a:r>
            <a:endParaRPr lang="ru-MD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4B4FD65-D365-4462-9A90-2001154FB6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565" y="3741576"/>
            <a:ext cx="5002362" cy="275129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BC8FA97-4202-41E2-BDFF-95E973249E0E}"/>
              </a:ext>
            </a:extLst>
          </p:cNvPr>
          <p:cNvSpPr txBox="1"/>
          <p:nvPr/>
        </p:nvSpPr>
        <p:spPr>
          <a:xfrm>
            <a:off x="838200" y="1605862"/>
            <a:ext cx="73656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Рекомендуется использовать ленивую загрузку сайтам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MD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BA403A-A982-4B96-9EF6-C070B6A45F5B}"/>
              </a:ext>
            </a:extLst>
          </p:cNvPr>
          <p:cNvSpPr txBox="1"/>
          <p:nvPr/>
        </p:nvSpPr>
        <p:spPr>
          <a:xfrm>
            <a:off x="287693" y="3630553"/>
            <a:ext cx="612579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С оценкой ниже среднего (до 50 баллов) от PageSpeed ​​Insights;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На слабом сервере, который не может обеспечить высокую скорость загрузки страницы;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Если больше 50% процентов посетителей с мобильных устройств;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4014F8-CECE-4F15-B832-83534FDB4D74}"/>
              </a:ext>
            </a:extLst>
          </p:cNvPr>
          <p:cNvSpPr txBox="1"/>
          <p:nvPr/>
        </p:nvSpPr>
        <p:spPr>
          <a:xfrm>
            <a:off x="287693" y="2639374"/>
            <a:ext cx="1122542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На страницах с больним количеством изображений (онлайн-сервисы с фотографиями, статейники с большим количеством медиаконтента);</a:t>
            </a:r>
          </a:p>
          <a:p>
            <a:endParaRPr lang="ru-MD" dirty="0"/>
          </a:p>
        </p:txBody>
      </p:sp>
    </p:spTree>
    <p:extLst>
      <p:ext uri="{BB962C8B-B14F-4D97-AF65-F5344CB8AC3E}">
        <p14:creationId xmlns:p14="http://schemas.microsoft.com/office/powerpoint/2010/main" val="1248733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015B4BB-3CEA-4829-8B06-72A728832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D1BD90-E53B-43E4-A657-542C6CAF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Server-Side Rendering</a:t>
            </a:r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(SSR)</a:t>
            </a:r>
            <a:endParaRPr lang="ru-MD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DB8CFE-73A1-4BFB-BC66-626E4FC4A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0352"/>
            <a:ext cx="10515600" cy="8709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Рендеринг на стороне сервера - рендеринг клиентского или универсального приложения в HTML на сервере.</a:t>
            </a:r>
            <a:endParaRPr lang="ru-MD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Рисунок 26" descr="Diagram showing server rendering and JS execution affecting FCP and TTI">
            <a:extLst>
              <a:ext uri="{FF2B5EF4-FFF2-40B4-BE49-F238E27FC236}">
                <a16:creationId xmlns:a16="http://schemas.microsoft.com/office/drawing/2014/main" id="{716531DF-01A7-48ED-AE32-BCE5C94BDDD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820" y="3676261"/>
            <a:ext cx="4218447" cy="260636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F27AD9-CE22-4B45-88C1-FEB9DFC5A425}"/>
              </a:ext>
            </a:extLst>
          </p:cNvPr>
          <p:cNvSpPr txBox="1"/>
          <p:nvPr/>
        </p:nvSpPr>
        <p:spPr>
          <a:xfrm>
            <a:off x="5830516" y="4735696"/>
            <a:ext cx="5446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Это позволяет избежать дополнительных циклов обработки данных и шаблонов на клиенте, поскольку они обрабатываются до того, как браузер получает ответ. </a:t>
            </a:r>
            <a:endParaRPr lang="ru-MD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3E403E-50FD-4E26-9BEF-9373010B4BE3}"/>
              </a:ext>
            </a:extLst>
          </p:cNvPr>
          <p:cNvSpPr txBox="1"/>
          <p:nvPr/>
        </p:nvSpPr>
        <p:spPr>
          <a:xfrm>
            <a:off x="5830516" y="2921168"/>
            <a:ext cx="55592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Серверный рендеринг - генерирует полный HTML для страницы на сервере в ответ на навигацию. </a:t>
            </a:r>
            <a:endParaRPr lang="ru-MD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1785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347530-9DF8-4117-AE04-E1E6DB2BCE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C9EBBC-0250-4D45-8417-11F1A5660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Server-Side Rendering</a:t>
            </a:r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(SSR)</a:t>
            </a:r>
            <a:endParaRPr lang="ru-MD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E8CB26B-AFE8-4430-ACBF-69BEC5B693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807" y="2055813"/>
            <a:ext cx="5570375" cy="301980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1627726-10BE-4937-878A-F34CE60B32BE}"/>
              </a:ext>
            </a:extLst>
          </p:cNvPr>
          <p:cNvSpPr txBox="1"/>
          <p:nvPr/>
        </p:nvSpPr>
        <p:spPr>
          <a:xfrm>
            <a:off x="354560" y="2903997"/>
            <a:ext cx="57694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Выполнение логики страницы и рендеринга на сервере позволяет избежать отправки большого количества JavaScript клиенту, что помогает быстро достичь Time to Interactive.</a:t>
            </a:r>
            <a:endParaRPr lang="ru-MD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9772E3-0B75-4FDA-8AD1-B5E053E7DD77}"/>
              </a:ext>
            </a:extLst>
          </p:cNvPr>
          <p:cNvSpPr txBox="1"/>
          <p:nvPr/>
        </p:nvSpPr>
        <p:spPr>
          <a:xfrm>
            <a:off x="354560" y="1690688"/>
            <a:ext cx="57694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Серверный рендеринг обычно производит быструю First Paint и First Contentful Paint. </a:t>
            </a:r>
            <a:endParaRPr lang="ru-MD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0AAF1C-ADA4-4F48-A054-D86960BE5A33}"/>
              </a:ext>
            </a:extLst>
          </p:cNvPr>
          <p:cNvSpPr txBox="1"/>
          <p:nvPr/>
        </p:nvSpPr>
        <p:spPr>
          <a:xfrm>
            <a:off x="354560" y="5075622"/>
            <a:ext cx="55050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b="1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First Paint</a:t>
            </a:r>
            <a:r>
              <a:rPr lang="ru-RU" sz="120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- первый раз, когда любой пиксель становится видимым для пользователя.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b="1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First Contentful Paint </a:t>
            </a:r>
            <a:r>
              <a:rPr lang="ru-RU" sz="120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время, когда запрашиваемый контент </a:t>
            </a:r>
            <a:r>
              <a:rPr lang="ru-RU" sz="1200" dirty="0">
                <a:solidFill>
                  <a:srgbClr val="202124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с</a:t>
            </a:r>
            <a:r>
              <a:rPr lang="ru-RU" sz="120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тановится видимым.</a:t>
            </a:r>
            <a:endParaRPr lang="ru-MD" sz="1200" dirty="0">
              <a:solidFill>
                <a:srgbClr val="2021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200" b="1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Time To Interactive </a:t>
            </a:r>
            <a:r>
              <a:rPr lang="ru-RU" sz="120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время, когда страница становится интерактивной (события связаны и т. Д.).</a:t>
            </a:r>
            <a:endParaRPr lang="ru-MD" sz="1200" dirty="0">
              <a:solidFill>
                <a:srgbClr val="2021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ru-MD" sz="1800" dirty="0">
              <a:solidFill>
                <a:srgbClr val="202124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ru-MD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89F489D-4D32-4B1D-A347-ECF2E07E9E39}"/>
              </a:ext>
            </a:extLst>
          </p:cNvPr>
          <p:cNvCxnSpPr/>
          <p:nvPr/>
        </p:nvCxnSpPr>
        <p:spPr>
          <a:xfrm>
            <a:off x="354560" y="4982312"/>
            <a:ext cx="5505061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3607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D1D884-0F56-46A5-95ED-DF55BB18CB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474542-5B18-4A1E-AECC-0419CD8A8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</a:t>
            </a:r>
            <a:endParaRPr lang="ru-MD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BC86419D-DA71-4EBA-BA49-22E22207E2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43671" y="2704464"/>
            <a:ext cx="2304660" cy="23046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2CA3FB-9ED1-468C-A3E8-D400D2F791E2}"/>
              </a:ext>
            </a:extLst>
          </p:cNvPr>
          <p:cNvSpPr txBox="1"/>
          <p:nvPr/>
        </p:nvSpPr>
        <p:spPr>
          <a:xfrm>
            <a:off x="838200" y="3559947"/>
            <a:ext cx="39022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В качестве языка шаблона используется </a:t>
            </a:r>
            <a:r>
              <a:rPr lang="en-US" sz="1600" u="sng" dirty="0">
                <a:latin typeface="Arial" panose="020B0604020202020204" pitchFamily="34" charset="0"/>
                <a:cs typeface="Arial" panose="020B0604020202020204" pitchFamily="34" charset="0"/>
              </a:rPr>
              <a:t>Typescript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MD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68FF91-7431-4124-B584-4DDB9105142C}"/>
              </a:ext>
            </a:extLst>
          </p:cNvPr>
          <p:cNvSpPr txBox="1"/>
          <p:nvPr/>
        </p:nvSpPr>
        <p:spPr>
          <a:xfrm>
            <a:off x="838200" y="4628833"/>
            <a:ext cx="25716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П</a:t>
            </a:r>
            <a:r>
              <a:rPr lang="ru-MD" sz="1600" dirty="0">
                <a:latin typeface="Arial" panose="020B0604020202020204" pitchFamily="34" charset="0"/>
                <a:cs typeface="Arial" panose="020B0604020202020204" pitchFamily="34" charset="0"/>
              </a:rPr>
              <a:t>оддерживается </a:t>
            </a:r>
            <a:r>
              <a:rPr lang="en-US" sz="1600" u="sng" dirty="0">
                <a:latin typeface="Arial" panose="020B0604020202020204" pitchFamily="34" charset="0"/>
                <a:cs typeface="Arial" panose="020B0604020202020204" pitchFamily="34" charset="0"/>
              </a:rPr>
              <a:t>Google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MD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AC117E-D142-4ECC-B77B-6FCFFE6DBB86}"/>
              </a:ext>
            </a:extLst>
          </p:cNvPr>
          <p:cNvSpPr txBox="1"/>
          <p:nvPr/>
        </p:nvSpPr>
        <p:spPr>
          <a:xfrm>
            <a:off x="7638184" y="4505723"/>
            <a:ext cx="36233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Нацелен на разработку одностраничных приложений </a:t>
            </a:r>
            <a:r>
              <a:rPr lang="ru-RU" sz="1600" u="sng" dirty="0">
                <a:latin typeface="Arial" panose="020B0604020202020204" pitchFamily="34" charset="0"/>
                <a:cs typeface="Arial" panose="020B0604020202020204" pitchFamily="34" charset="0"/>
              </a:rPr>
              <a:t>SPA</a:t>
            </a:r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endParaRPr lang="ru-MD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73934AB-E319-452E-9A6E-FCCF97EA0495}"/>
              </a:ext>
            </a:extLst>
          </p:cNvPr>
          <p:cNvSpPr txBox="1"/>
          <p:nvPr/>
        </p:nvSpPr>
        <p:spPr>
          <a:xfrm>
            <a:off x="7638184" y="3557050"/>
            <a:ext cx="33816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MD" sz="1600" dirty="0">
                <a:latin typeface="Arial" panose="020B0604020202020204" pitchFamily="34" charset="0"/>
                <a:cs typeface="Arial" panose="020B0604020202020204" pitchFamily="34" charset="0"/>
              </a:rPr>
              <a:t>Предоставляет клиентскую 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MVC-</a:t>
            </a:r>
            <a:r>
              <a:rPr lang="ru-MD" sz="1600" dirty="0">
                <a:latin typeface="Arial" panose="020B0604020202020204" pitchFamily="34" charset="0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инфраструктуру</a:t>
            </a:r>
            <a:endParaRPr lang="ru-MD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5015A3-D5E6-41BD-8D6B-05809841D8B1}"/>
              </a:ext>
            </a:extLst>
          </p:cNvPr>
          <p:cNvSpPr txBox="1"/>
          <p:nvPr/>
        </p:nvSpPr>
        <p:spPr>
          <a:xfrm>
            <a:off x="838200" y="2367949"/>
            <a:ext cx="40028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Автоматически обрабатывает код JavaScript, подходящий для каждого браузера</a:t>
            </a:r>
            <a:endParaRPr lang="ru-MD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DF6705-CDDF-47B1-9018-542F71D60C42}"/>
              </a:ext>
            </a:extLst>
          </p:cNvPr>
          <p:cNvSpPr txBox="1"/>
          <p:nvPr/>
        </p:nvSpPr>
        <p:spPr>
          <a:xfrm>
            <a:off x="838200" y="5645928"/>
            <a:ext cx="109930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Облегчает расширение синтаксиса HTML и легко создает повторно используемые компоненты по директивам</a:t>
            </a:r>
            <a:endParaRPr lang="ru-MD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4168CD-F921-46D8-BBF1-F62D95287B88}"/>
              </a:ext>
            </a:extLst>
          </p:cNvPr>
          <p:cNvSpPr txBox="1"/>
          <p:nvPr/>
        </p:nvSpPr>
        <p:spPr>
          <a:xfrm>
            <a:off x="7638184" y="2370688"/>
            <a:ext cx="45336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>
                <a:latin typeface="Arial" panose="020B0604020202020204" pitchFamily="34" charset="0"/>
                <a:cs typeface="Arial" panose="020B0604020202020204" pitchFamily="34" charset="0"/>
              </a:rPr>
              <a:t>Подходит для создания крупномасштабных, высокопроизводительных и простых в обслуживании веб-приложений</a:t>
            </a:r>
            <a:endParaRPr lang="ru-MD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061FB1-188F-4BCE-BC19-8AA2F2DD3C58}"/>
              </a:ext>
            </a:extLst>
          </p:cNvPr>
          <p:cNvSpPr txBox="1"/>
          <p:nvPr/>
        </p:nvSpPr>
        <p:spPr>
          <a:xfrm>
            <a:off x="838200" y="1690688"/>
            <a:ext cx="74170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Это фреймворк для создания веб-приложений который:</a:t>
            </a:r>
            <a:endParaRPr lang="ru-MD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2302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8A6D12-B39A-4FBF-9701-A38445D471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EC31BA8-7297-4214-8449-6C0DA7478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 Elements</a:t>
            </a:r>
            <a:endParaRPr lang="ru-MD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69E4A-C044-4D35-A150-55341F288C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ru-MD" sz="2000" dirty="0"/>
          </a:p>
        </p:txBody>
      </p:sp>
    </p:spTree>
    <p:extLst>
      <p:ext uri="{BB962C8B-B14F-4D97-AF65-F5344CB8AC3E}">
        <p14:creationId xmlns:p14="http://schemas.microsoft.com/office/powerpoint/2010/main" val="9213350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C0E95ED-9B04-49FF-A67A-B96457CF49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90BECF-8757-4B40-AE11-3E580C979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 Lazy Loading</a:t>
            </a:r>
            <a:endParaRPr lang="ru-MD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EA210-1DAB-4328-8E8E-45B6C270C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ru-MD" sz="2000" dirty="0"/>
          </a:p>
        </p:txBody>
      </p:sp>
    </p:spTree>
    <p:extLst>
      <p:ext uri="{BB962C8B-B14F-4D97-AF65-F5344CB8AC3E}">
        <p14:creationId xmlns:p14="http://schemas.microsoft.com/office/powerpoint/2010/main" val="14064107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D5EFCA-377C-443D-AB2F-0EE54971F5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386674-09A9-41A6-B938-3CF62DDFE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Angular Universal</a:t>
            </a:r>
            <a:endParaRPr lang="ru-MD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1DF2C1-AF08-4838-A280-D9F0D69D32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ru-MD" sz="2000" dirty="0"/>
          </a:p>
        </p:txBody>
      </p:sp>
    </p:spTree>
    <p:extLst>
      <p:ext uri="{BB962C8B-B14F-4D97-AF65-F5344CB8AC3E}">
        <p14:creationId xmlns:p14="http://schemas.microsoft.com/office/powerpoint/2010/main" val="484973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35F2F-D051-4DE6-BBFB-5D745E255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000" dirty="0"/>
              <a:t>Все технологии которые используются в проекте</a:t>
            </a:r>
            <a:r>
              <a:rPr lang="en-US" sz="2000" dirty="0"/>
              <a:t> </a:t>
            </a:r>
            <a:r>
              <a:rPr lang="ru-RU" sz="2000" dirty="0"/>
              <a:t>иконки</a:t>
            </a:r>
            <a:endParaRPr lang="ru-MD" sz="2000" dirty="0"/>
          </a:p>
        </p:txBody>
      </p:sp>
    </p:spTree>
    <p:extLst>
      <p:ext uri="{BB962C8B-B14F-4D97-AF65-F5344CB8AC3E}">
        <p14:creationId xmlns:p14="http://schemas.microsoft.com/office/powerpoint/2010/main" val="24762763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AB1C13-3596-40DE-B35A-6FA1BF957E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E774A4-7D87-473C-91B4-D4C6E5A37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Вывод:</a:t>
            </a:r>
            <a:endParaRPr lang="ru-MD" sz="32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ADED6-5516-49E1-AB98-10C66A7BA3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ru-MD" sz="2000" dirty="0"/>
          </a:p>
        </p:txBody>
      </p:sp>
    </p:spTree>
    <p:extLst>
      <p:ext uri="{BB962C8B-B14F-4D97-AF65-F5344CB8AC3E}">
        <p14:creationId xmlns:p14="http://schemas.microsoft.com/office/powerpoint/2010/main" val="19233897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9561AD6-0229-4C55-8DA6-420CBE06CB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6C0CC6-3B44-4383-B39C-A9ACF0D7B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Вывод:</a:t>
            </a:r>
            <a:endParaRPr lang="ru-MD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3653B-CC88-4A0A-9422-DC5FE4D733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ru-MD" sz="2000" dirty="0"/>
          </a:p>
        </p:txBody>
      </p:sp>
    </p:spTree>
    <p:extLst>
      <p:ext uri="{BB962C8B-B14F-4D97-AF65-F5344CB8AC3E}">
        <p14:creationId xmlns:p14="http://schemas.microsoft.com/office/powerpoint/2010/main" val="1644412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7629F7-5108-449B-BF35-DEF234444B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B175E5-FDB2-4465-8C3F-0D8152F49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Содержание:</a:t>
            </a:r>
            <a:endParaRPr lang="ru-MD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B5614-CEA1-4615-A394-2EAF7B20A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ru-MD" sz="2000" dirty="0"/>
          </a:p>
        </p:txBody>
      </p:sp>
    </p:spTree>
    <p:extLst>
      <p:ext uri="{BB962C8B-B14F-4D97-AF65-F5344CB8AC3E}">
        <p14:creationId xmlns:p14="http://schemas.microsoft.com/office/powerpoint/2010/main" val="3909263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E8D235-B701-46BC-9DA7-BE1D04E64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BE6644-8196-4F14-ACBD-8610F6C22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MD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 проблемы больших проектов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1807E-65E1-4592-97C0-00BC07F84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90688"/>
            <a:ext cx="10515598" cy="1877811"/>
          </a:xfrm>
        </p:spPr>
        <p:txBody>
          <a:bodyPr>
            <a:normAutofit/>
          </a:bodyPr>
          <a:lstStyle/>
          <a:p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Использование одинаковых решений на разных платформах и фреймворках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ru-RU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Данных становится больше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ресурсов требуется больше, продукт должен работать быстро и иметь презентабельный вид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  <a:endParaRPr lang="ru-RU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Поисковые роботы должны всё легко распозновать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ru-MD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23A4D0-5632-4829-986F-98CC9E10BB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65342"/>
            <a:ext cx="6195527" cy="28275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997AD18-ABA8-40FF-854A-9B9A734080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5926" y="3228442"/>
            <a:ext cx="1957873" cy="1877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481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5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2B90C5D-B1F7-4384-822E-639B303E9F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D609026-EA00-405F-8AAA-17501F0DA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Проблема 1.</a:t>
            </a:r>
            <a:r>
              <a:rPr lang="ru-MD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MD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Унификация кода между проектами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8AB20-9C6A-4BB3-94BD-B1A782DD50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7883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000" b="1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Работа в компании предпологает использование одинаковых универсальных решений всеми разработчиками.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2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Компании, выпускающие свои </a:t>
            </a:r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продукты</a:t>
            </a:r>
            <a:r>
              <a:rPr lang="ru-RU" sz="2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занимаются их брендированием. </a:t>
            </a:r>
            <a:endParaRPr lang="ru-MD" sz="21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3B6E243-B633-4614-A689-6D3BC1128596}"/>
              </a:ext>
            </a:extLst>
          </p:cNvPr>
          <p:cNvSpPr txBox="1">
            <a:spLocks/>
          </p:cNvSpPr>
          <p:nvPr/>
        </p:nvSpPr>
        <p:spPr>
          <a:xfrm>
            <a:off x="838200" y="4197544"/>
            <a:ext cx="5973146" cy="22953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У Яндекс и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Apple </a:t>
            </a: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существует регламентированный дизайн кнопок, анимаций и других элементов. Одна и та же работа ведется на разных платформах и фремвроках. Это не всегда приводит к идентичному результату. Важно, чтобы пользватель не ощущал дискомфорта находять в другом продукте того же издателя.</a:t>
            </a:r>
            <a:endParaRPr lang="ru-MD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71DC336-A88E-42A8-894D-DD26E82EC2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6456" y="2771671"/>
            <a:ext cx="4615543" cy="4086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069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572E68-A96A-4AEA-85C6-8D1255F35A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581417-C037-4F47-885E-F56583C26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MD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Проблема 2. </a:t>
            </a:r>
            <a:r>
              <a:rPr lang="ru-MD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Высоконагруженный интерфейс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5137E-7623-4F6E-9E94-183FFB1E29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80398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Современные Web приложения заменяют большинство десктопных аналогов. Болшинство таких приложений это множество разнообразного контента на сайте, который "должен уметь всё!" и быстро загружаться.</a:t>
            </a:r>
            <a:endParaRPr lang="ru-MD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789976A-AF8B-47DF-B804-924B68E31E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1387" y="3267060"/>
            <a:ext cx="5215812" cy="347506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D5D45AF-E18E-4FB4-84B5-FBD8DCED1F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367070"/>
            <a:ext cx="4366727" cy="3275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401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F5F716-26F4-43E2-A2DF-4D0A002360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2ABAD3-0D73-48F6-852C-A6D2F3B5A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Проблема 3. </a:t>
            </a:r>
            <a:r>
              <a:rPr lang="ru-RU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SEO для SPA приложений</a:t>
            </a:r>
            <a:endParaRPr lang="ru-MD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B3F48-5632-4EAE-B65B-DCA81A27B5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1794653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Большие проекты проблематично писать на «чистом JS». Используются фреймврки такие как Angular, Vue, React и тд, которые создают SPA приложение. </a:t>
            </a:r>
            <a:r>
              <a:rPr lang="ru-RU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Поисковые роботы не </a:t>
            </a:r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умеют </a:t>
            </a:r>
            <a:r>
              <a:rPr lang="ru-RU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обрабатывать JavaScript, или </a:t>
            </a:r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пока делают это не очень </a:t>
            </a:r>
            <a:r>
              <a:rPr lang="ru-RU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качественно.</a:t>
            </a:r>
            <a:endParaRPr lang="ru-MD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FF0940F-29F8-4BE2-9EDD-676BE00B49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9462" y="3402627"/>
            <a:ext cx="3784338" cy="3310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49E853E-B1D9-4CEB-AC80-F9B9CFAECD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236167"/>
            <a:ext cx="3621833" cy="3621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363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C6BC11B-16F8-4167-BE93-E588209A17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CF0DA91-2EEA-4778-A36B-6638AA3C6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Пользовательские элементы. </a:t>
            </a: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 Elements</a:t>
            </a:r>
            <a:endParaRPr lang="ru-MD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31918-B80C-4145-8CE9-72A68CCEB5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522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Пользовательский элемент расширяет HTML, позволяя определить тег, содержимое которого создается и контролируется кодом JavaScript. </a:t>
            </a:r>
            <a:endParaRPr lang="ru-MD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B34987D-02EE-498E-BB33-C5A52C96C97E}"/>
              </a:ext>
            </a:extLst>
          </p:cNvPr>
          <p:cNvSpPr txBox="1">
            <a:spLocks/>
          </p:cNvSpPr>
          <p:nvPr/>
        </p:nvSpPr>
        <p:spPr>
          <a:xfrm>
            <a:off x="343677" y="3946783"/>
            <a:ext cx="4704184" cy="2118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Пользовательские элементы загружаются сами по себе - они запускаются автоматически при добавлении в DOM и автоматически уничтожаются при удалении из DOM.</a:t>
            </a:r>
            <a:endParaRPr lang="ru-MD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D098FA0-6270-4D87-B5C1-7B1A57C66C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0600" y="3042013"/>
            <a:ext cx="5897723" cy="35386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849525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83802F-23E2-4F46-9F21-5807EF8C42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7D6B32-86BD-4D7C-8AE0-CC556814B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Пользовательские элементы. </a:t>
            </a:r>
            <a:r>
              <a:rPr lang="en-US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 Elements</a:t>
            </a:r>
            <a:endParaRPr lang="ru-MD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A8515-53D4-4ADB-A4E9-29A86635F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816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Существует два вида пользовательских элементов:</a:t>
            </a:r>
            <a:endParaRPr lang="ru-MD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3FD2C3D-FB4C-446F-97EF-03DB715A0A02}"/>
              </a:ext>
            </a:extLst>
          </p:cNvPr>
          <p:cNvSpPr txBox="1">
            <a:spLocks/>
          </p:cNvSpPr>
          <p:nvPr/>
        </p:nvSpPr>
        <p:spPr>
          <a:xfrm>
            <a:off x="838200" y="4710618"/>
            <a:ext cx="10515600" cy="8422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2) </a:t>
            </a:r>
            <a:r>
              <a:rPr lang="ru-RU" sz="2000" b="1" dirty="0">
                <a:latin typeface="Arial" panose="020B0604020202020204" pitchFamily="34" charset="0"/>
                <a:cs typeface="Arial" panose="020B0604020202020204" pitchFamily="34" charset="0"/>
              </a:rPr>
              <a:t>Пользовательские встроенные элементы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– элементы, расширяющие встроенные, например кнопку HTMLButtonElement и т.п.</a:t>
            </a:r>
            <a:endParaRPr lang="ru-MD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2B07C28-0BD3-4D8B-AE1C-00FE922463BA}"/>
              </a:ext>
            </a:extLst>
          </p:cNvPr>
          <p:cNvSpPr txBox="1">
            <a:spLocks/>
          </p:cNvSpPr>
          <p:nvPr/>
        </p:nvSpPr>
        <p:spPr>
          <a:xfrm>
            <a:off x="838199" y="2666106"/>
            <a:ext cx="10569837" cy="7628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1) </a:t>
            </a:r>
            <a:r>
              <a:rPr lang="ru-RU" sz="2000" b="1" dirty="0">
                <a:latin typeface="Arial" panose="020B0604020202020204" pitchFamily="34" charset="0"/>
                <a:cs typeface="Arial" panose="020B0604020202020204" pitchFamily="34" charset="0"/>
              </a:rPr>
              <a:t>Автономные пользовательские элементы </a:t>
            </a:r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– «полностью новые» элементы, расширяющие абстрактный класс HTMLElement.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1FEDC853-C581-45CB-A035-218402C7DF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3089" y="5552822"/>
            <a:ext cx="7085822" cy="6737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F38C549-C7F7-444D-A7D6-630F7357F1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0030" y="3430300"/>
            <a:ext cx="5591939" cy="64089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11610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6FDB34B-D9CA-4A87-B009-AF596BF466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724B4C-A104-471B-AC97-A834A2554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Lazy Loading</a:t>
            </a:r>
            <a:endParaRPr lang="ru-MD" sz="3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C1AF267-28B2-4B7A-BDAA-6CBA303F24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507" y="4108903"/>
            <a:ext cx="4767942" cy="23839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261DBAC-B255-43BE-BC02-4D3DDEC44609}"/>
              </a:ext>
            </a:extLst>
          </p:cNvPr>
          <p:cNvSpPr txBox="1"/>
          <p:nvPr/>
        </p:nvSpPr>
        <p:spPr>
          <a:xfrm>
            <a:off x="838200" y="1594148"/>
            <a:ext cx="109657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Lazy loading - это шаблон проектирования в программировании придуманный для отсрочки инициализации объекта до его вызова. </a:t>
            </a:r>
            <a:endParaRPr lang="ru-MD" sz="2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DF719E-BDF1-47CF-9DB7-DE25F18F996A}"/>
              </a:ext>
            </a:extLst>
          </p:cNvPr>
          <p:cNvSpPr txBox="1"/>
          <p:nvPr/>
        </p:nvSpPr>
        <p:spPr>
          <a:xfrm>
            <a:off x="6096000" y="4448244"/>
            <a:ext cx="598714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Загрузка контента по частям делает </a:t>
            </a:r>
          </a:p>
          <a:p>
            <a:r>
              <a:rPr lang="ru-RU" sz="2000" dirty="0">
                <a:latin typeface="Arial" panose="020B0604020202020204" pitchFamily="34" charset="0"/>
                <a:cs typeface="Arial" panose="020B0604020202020204" pitchFamily="34" charset="0"/>
              </a:rPr>
              <a:t>возможным реализацию, очень большого функционала веб-приложения, который может довольно быстро и стабильно работать на «клиенте». </a:t>
            </a:r>
            <a:endParaRPr lang="ru-MD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241A43B-CAF4-48C7-8997-80B96E94D4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4062" y="2843791"/>
            <a:ext cx="7789864" cy="55216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524207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</TotalTime>
  <Words>632</Words>
  <Application>Microsoft Office PowerPoint</Application>
  <PresentationFormat>Widescreen</PresentationFormat>
  <Paragraphs>60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Office Theme</vt:lpstr>
      <vt:lpstr>Angular Elements и Lazy-Loading в парадигме SSR</vt:lpstr>
      <vt:lpstr>Содержание:</vt:lpstr>
      <vt:lpstr>3 проблемы больших проектов</vt:lpstr>
      <vt:lpstr>Проблема 1. Унификация кода между проектами</vt:lpstr>
      <vt:lpstr>Проблема 2. Высоконагруженный интерфейс</vt:lpstr>
      <vt:lpstr>Проблема 3. SEO для SPA приложений</vt:lpstr>
      <vt:lpstr>Пользовательские элементы. Custom Elements</vt:lpstr>
      <vt:lpstr>Пользовательские элементы. Custom Elements</vt:lpstr>
      <vt:lpstr>Lazy Loading</vt:lpstr>
      <vt:lpstr>Lazy Loading</vt:lpstr>
      <vt:lpstr>Server-Side Rendering (SSR)</vt:lpstr>
      <vt:lpstr>Server-Side Rendering (SSR)</vt:lpstr>
      <vt:lpstr>Angular</vt:lpstr>
      <vt:lpstr>Angular Elements</vt:lpstr>
      <vt:lpstr>Angular Lazy Loading</vt:lpstr>
      <vt:lpstr>Angular Universal</vt:lpstr>
      <vt:lpstr>Все технологии которые используются в проекте иконки</vt:lpstr>
      <vt:lpstr>Вывод:</vt:lpstr>
      <vt:lpstr>Вывод: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iurii</dc:creator>
  <cp:lastModifiedBy>iurii</cp:lastModifiedBy>
  <cp:revision>78</cp:revision>
  <dcterms:created xsi:type="dcterms:W3CDTF">2021-03-09T20:34:50Z</dcterms:created>
  <dcterms:modified xsi:type="dcterms:W3CDTF">2021-04-04T14:06:33Z</dcterms:modified>
</cp:coreProperties>
</file>

<file path=docProps/thumbnail.jpeg>
</file>